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6" r:id="rId2"/>
    <p:sldId id="265" r:id="rId3"/>
    <p:sldId id="256" r:id="rId4"/>
    <p:sldId id="257" r:id="rId5"/>
    <p:sldId id="259" r:id="rId6"/>
    <p:sldId id="261" r:id="rId7"/>
    <p:sldId id="262" r:id="rId8"/>
    <p:sldId id="263" r:id="rId9"/>
    <p:sldId id="266" r:id="rId10"/>
    <p:sldId id="264" r:id="rId11"/>
    <p:sldId id="267" r:id="rId12"/>
    <p:sldId id="268" r:id="rId13"/>
    <p:sldId id="277" r:id="rId14"/>
    <p:sldId id="269" r:id="rId15"/>
    <p:sldId id="271" r:id="rId16"/>
    <p:sldId id="278" r:id="rId17"/>
    <p:sldId id="279" r:id="rId18"/>
    <p:sldId id="280" r:id="rId19"/>
    <p:sldId id="281" r:id="rId20"/>
    <p:sldId id="273" r:id="rId21"/>
    <p:sldId id="274" r:id="rId22"/>
    <p:sldId id="275" r:id="rId23"/>
    <p:sldId id="272" r:id="rId24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79" d="100"/>
          <a:sy n="79" d="100"/>
        </p:scale>
        <p:origin x="73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AA3CB7D-AFDB-0663-DC8A-6EF1A26781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BB3600F-8979-431B-E9FE-FBCD48B53B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71BA285-F893-0532-560B-BD5243CC9C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CE7B9-D124-4FB5-A5FC-D30B36F1B510}" type="datetimeFigureOut">
              <a:rPr lang="fr-FR" smtClean="0"/>
              <a:t>07/03/2023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152A745-27F2-95EE-5BB5-86CA89837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79F8C24-D9FF-E85D-36FD-561E3F496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010C4-0324-467B-8C51-BBD04E6B56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012353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076FF6B-79F5-7A02-E3AA-954898133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3ADDCD25-0FE1-C00A-3EF7-A8BFD1F969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E47E33C-CF2C-E550-4436-36A29BC4F8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CE7B9-D124-4FB5-A5FC-D30B36F1B510}" type="datetimeFigureOut">
              <a:rPr lang="fr-FR" smtClean="0"/>
              <a:t>07/03/2023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981A0BF-07FD-D15C-D13A-74AF6DA3B2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8BC5690-9E28-1D0B-60F2-FE6A106E7D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010C4-0324-467B-8C51-BBD04E6B56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16723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A193B166-AA57-2A82-1243-16B3564CEAB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DC50AB98-692F-9622-621E-561FC589B0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3921B9C-9704-C1A3-859C-CD110D49E5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CE7B9-D124-4FB5-A5FC-D30B36F1B510}" type="datetimeFigureOut">
              <a:rPr lang="fr-FR" smtClean="0"/>
              <a:t>07/03/2023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AFFDC95-2902-7878-D0CB-793E09B2D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EA24921-B864-999F-849D-D06497144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010C4-0324-467B-8C51-BBD04E6B56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62404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C0576A3-4350-5739-DCC3-D53475A32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529E820-0EA3-6276-0E9F-8178A481FE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F60B8CA-7E44-4FFB-2551-FDFD42D440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CE7B9-D124-4FB5-A5FC-D30B36F1B510}" type="datetimeFigureOut">
              <a:rPr lang="fr-FR" smtClean="0"/>
              <a:t>07/03/2023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A4AAA62-2308-51F9-A124-B5F6936CED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B274C93-A39A-957D-463C-A046C5FEC9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010C4-0324-467B-8C51-BBD04E6B56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924123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12AAD37-7892-2FE8-E044-750EDEA1A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63B515A-4AB9-472B-8DE7-7ABA762620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A480937-8566-9A25-253B-660CE6B07C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CE7B9-D124-4FB5-A5FC-D30B36F1B510}" type="datetimeFigureOut">
              <a:rPr lang="fr-FR" smtClean="0"/>
              <a:t>07/03/2023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3CC62D3-F827-721F-2E75-84D86BD424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32B9A8F-3EB9-3038-129D-C7BC989F24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010C4-0324-467B-8C51-BBD04E6B56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439329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C39AD2-D588-9C78-D0B2-46B235481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F1E13F8-0B55-5365-494C-CD2C2F7B94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390DCC77-7360-C0F7-1C24-C567D9E81A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9B1680A-D041-1926-D303-2EC43715A2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CE7B9-D124-4FB5-A5FC-D30B36F1B510}" type="datetimeFigureOut">
              <a:rPr lang="fr-FR" smtClean="0"/>
              <a:t>07/03/2023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75C1018-2607-647B-5444-DBF473729A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0FF6BD9-DAC7-721D-5368-542553E53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010C4-0324-467B-8C51-BBD04E6B56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55073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E56205E-6060-1D1F-2E04-FEFCA60240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81D080D-C3C9-0DDA-80C9-121CC24F78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23BB485-8C86-6C5E-D6E7-BEBF3A2909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80E06AD6-8E53-02CD-E8A6-6676120D6C5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C220EB5F-FF5C-2353-3903-8CC045F0D0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9E7C9F4A-8201-C7BC-6DAC-E18C6C51F3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CE7B9-D124-4FB5-A5FC-D30B36F1B510}" type="datetimeFigureOut">
              <a:rPr lang="fr-FR" smtClean="0"/>
              <a:t>07/03/2023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FAFCD515-AB2A-A30E-9255-1274E6155B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7648FF81-720F-32DD-0016-EF88A7F846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010C4-0324-467B-8C51-BBD04E6B56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433393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300CC00-2D78-126F-868F-64D8BE35A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F7F40A14-7D9A-B8B0-9F12-2DB9179588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CE7B9-D124-4FB5-A5FC-D30B36F1B510}" type="datetimeFigureOut">
              <a:rPr lang="fr-FR" smtClean="0"/>
              <a:t>07/03/2023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47ACCD0-30B2-02B1-783E-BEECB3D3A4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4DCD146-E14F-2341-4BBE-00A58EDADA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010C4-0324-467B-8C51-BBD04E6B56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89516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3C3B3245-3F60-F758-7434-6D68B1F454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CE7B9-D124-4FB5-A5FC-D30B36F1B510}" type="datetimeFigureOut">
              <a:rPr lang="fr-FR" smtClean="0"/>
              <a:t>07/03/2023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4D5BC37A-F16B-D096-4634-B1906C5912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7603D2E-1397-C50D-F97F-1D88F60A7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010C4-0324-467B-8C51-BBD04E6B56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00022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44C51B3-B8BD-0C9C-C295-95D0374D67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F9EF183-A32C-E453-6AA6-68F1565F86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98C4DE58-82EE-3CE3-3BC3-7D4BFD3220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FB0DA00-2F6B-68CC-191C-85676D7391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CE7B9-D124-4FB5-A5FC-D30B36F1B510}" type="datetimeFigureOut">
              <a:rPr lang="fr-FR" smtClean="0"/>
              <a:t>07/03/2023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B7F46FF-C585-7B35-6F5D-B951C09D31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2674593-27AF-5250-6B21-B32D14E19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010C4-0324-467B-8C51-BBD04E6B56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649901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C030D07-1B10-BB08-5C5D-CD4E7BFBF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769FFED6-3D9F-FAB4-25F7-983DAB09994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7A46C47B-5175-CF24-94A9-64CEA17632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1E721A0A-6668-49F5-1FD4-576D9C6A20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CE7B9-D124-4FB5-A5FC-D30B36F1B510}" type="datetimeFigureOut">
              <a:rPr lang="fr-FR" smtClean="0"/>
              <a:t>07/03/2023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710A762E-B091-A2D0-06DE-80B957769D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A237644-C91C-8C3A-BDB4-30D3EE268F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010C4-0324-467B-8C51-BBD04E6B56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267554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9535F98B-E86E-83B7-C0CD-5B9CBD9BA2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7017842-A082-5C36-65D5-B4048B8342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44B2003-1D4B-54D0-0CAD-B4B30FB260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1CE7B9-D124-4FB5-A5FC-D30B36F1B510}" type="datetimeFigureOut">
              <a:rPr lang="fr-FR" smtClean="0"/>
              <a:t>07/03/2023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20B7EAA-1A4B-FDAD-A4F1-DB0DA6AFC2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17B19CB-4639-2BD9-D848-2A8D79A477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C010C4-0324-467B-8C51-BBD04E6B56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168253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hyperlink" Target="https://microcontrollerslab.com/gps-data-logger-arduino-micro-sd-card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www.gpsvisualizer.com/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passionelectronique.fr/ecran-oled-i2c-arduino/#exemple-5-code-arduino-permettant-dafficher-une-image-sur-un-afficheur-oled-apres-importation-dans-le-programme" TargetMode="External"/><Relationship Id="rId2" Type="http://schemas.openxmlformats.org/officeDocument/2006/relationships/hyperlink" Target="https://randomnerdtutorials.com/esp8266-0-96-inch-oled-display-with-arduino-ide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lastminuteengineers.com/esp8266-i2c-lcd-tutorial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structables.com/Audio-Controlled-Home-Using-Esp8266/" TargetMode="External"/><Relationship Id="rId2" Type="http://schemas.openxmlformats.org/officeDocument/2006/relationships/hyperlink" Target="https://www.gpsvisualizer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gpsbabel.org/" TargetMode="External"/><Relationship Id="rId5" Type="http://schemas.openxmlformats.org/officeDocument/2006/relationships/hyperlink" Target="https://developers.google.com/kml/documentation/kml_tut?hl=fr" TargetMode="External"/><Relationship Id="rId4" Type="http://schemas.openxmlformats.org/officeDocument/2006/relationships/hyperlink" Target="https://earth.google.com/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randomnerdtutorials.com/esp8266-nodemcu-async-web-server-espasyncwebserver-library/" TargetMode="External"/><Relationship Id="rId2" Type="http://schemas.openxmlformats.org/officeDocument/2006/relationships/hyperlink" Target="https://randomnerdtutorials.com/solved-reconnect-esp8266-nodemcu-to-wifi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randomnerdtutorials.com/esp8266-web-server-spiffs-nodemcu/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urelienNiebes/SEMI-BA3-GPS3-GPS-Tracker-ESP8266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instructables.com/search/?q=gps%20tracker&amp;projects=all" TargetMode="Externa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lerup/espsoftwareserial" TargetMode="External"/><Relationship Id="rId2" Type="http://schemas.openxmlformats.org/officeDocument/2006/relationships/hyperlink" Target="https://github.com/plerup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plerup/espsoftwareserial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ikalhart/TinyGPSPlus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0F4E4E9-7E46-3F15-5270-2FBF663CCB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90662" y="4267832"/>
            <a:ext cx="4805996" cy="1297115"/>
          </a:xfrm>
        </p:spPr>
        <p:txBody>
          <a:bodyPr anchor="t">
            <a:normAutofit/>
          </a:bodyPr>
          <a:lstStyle/>
          <a:p>
            <a:pPr algn="l"/>
            <a:r>
              <a:rPr lang="fr-BE" sz="4000" dirty="0">
                <a:solidFill>
                  <a:schemeClr val="tx2"/>
                </a:solidFill>
              </a:rPr>
              <a:t>GPS Tracker:</a:t>
            </a:r>
            <a:br>
              <a:rPr lang="fr-BE" sz="4000" dirty="0">
                <a:solidFill>
                  <a:schemeClr val="tx2"/>
                </a:solidFill>
              </a:rPr>
            </a:br>
            <a:r>
              <a:rPr lang="fr-BE" sz="4000" dirty="0">
                <a:solidFill>
                  <a:schemeClr val="tx2"/>
                </a:solidFill>
              </a:rPr>
              <a:t>ESP 8266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56ED600-E1FC-0A9D-B947-8F7A181D6D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90966" y="3428999"/>
            <a:ext cx="4805691" cy="838831"/>
          </a:xfrm>
        </p:spPr>
        <p:txBody>
          <a:bodyPr anchor="b">
            <a:normAutofit/>
          </a:bodyPr>
          <a:lstStyle/>
          <a:p>
            <a:pPr algn="l"/>
            <a:r>
              <a:rPr lang="fr-BE" sz="2000" dirty="0" err="1">
                <a:solidFill>
                  <a:schemeClr val="tx2"/>
                </a:solidFill>
              </a:rPr>
              <a:t>Lambaere</a:t>
            </a:r>
            <a:r>
              <a:rPr lang="fr-BE" sz="2000" dirty="0">
                <a:solidFill>
                  <a:schemeClr val="tx2"/>
                </a:solidFill>
              </a:rPr>
              <a:t> Axelle</a:t>
            </a:r>
          </a:p>
          <a:p>
            <a:pPr algn="l"/>
            <a:r>
              <a:rPr lang="fr-BE" sz="2000" dirty="0" err="1">
                <a:solidFill>
                  <a:schemeClr val="tx2"/>
                </a:solidFill>
              </a:rPr>
              <a:t>Niebes</a:t>
            </a:r>
            <a:r>
              <a:rPr lang="fr-BE" sz="2000" dirty="0">
                <a:solidFill>
                  <a:schemeClr val="tx2"/>
                </a:solidFill>
              </a:rPr>
              <a:t> Aurélien</a:t>
            </a:r>
          </a:p>
        </p:txBody>
      </p:sp>
      <p:pic>
        <p:nvPicPr>
          <p:cNvPr id="7" name="Graphic 6" descr="Map with pin">
            <a:extLst>
              <a:ext uri="{FF2B5EF4-FFF2-40B4-BE49-F238E27FC236}">
                <a16:creationId xmlns:a16="http://schemas.microsoft.com/office/drawing/2014/main" id="{6BD0C321-306E-D283-3B0F-46C9D49C71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0470" y="1815320"/>
            <a:ext cx="4141760" cy="4141760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9187664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6FD9572-BD13-02F1-54A0-549DC2DD3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Fritzing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7236C77-F8F5-EF94-AB75-3DBF5DE0FA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Pour faire les schémas électrique</a:t>
            </a:r>
          </a:p>
        </p:txBody>
      </p:sp>
    </p:spTree>
    <p:extLst>
      <p:ext uri="{BB962C8B-B14F-4D97-AF65-F5344CB8AC3E}">
        <p14:creationId xmlns:p14="http://schemas.microsoft.com/office/powerpoint/2010/main" val="10108277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2AECBB-453E-BFA3-70C8-4EBC90E59A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Photos branchements</a:t>
            </a:r>
            <a:endParaRPr lang="fr-BE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6CE4EA1-34EE-9F09-FE69-95417409617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4791" y="738135"/>
            <a:ext cx="4410153" cy="5880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F0CD194-4BE4-B321-CDA6-14E3CC8974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487" y="1457324"/>
            <a:ext cx="3776663" cy="5035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93868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5FF3A86-CDBA-B37D-E4B1-1CD0A63F9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Test 10/02</a:t>
            </a:r>
            <a:endParaRPr lang="fr-BE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6971460-5420-E53F-A119-57763F5CD40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7295" y="1825625"/>
            <a:ext cx="8757409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12112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1">
            <a:extLst>
              <a:ext uri="{FF2B5EF4-FFF2-40B4-BE49-F238E27FC236}">
                <a16:creationId xmlns:a16="http://schemas.microsoft.com/office/drawing/2014/main" id="{99ED5833-B85B-4103-8A3B-CAB0308E6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6181BBF-2D5A-D42E-F190-73F6D74D5E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60881"/>
            <a:ext cx="9795638" cy="11143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dirty="0" err="1"/>
              <a:t>Serveur</a:t>
            </a:r>
            <a:r>
              <a:rPr lang="en-US" sz="5200" dirty="0"/>
              <a:t> Web + lien Google Maps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75AC1C8-359E-B863-2D49-0A8581A9F6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8181" y="1839595"/>
            <a:ext cx="9795638" cy="943119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400" dirty="0"/>
              <a:t>https://microcontrollerslab.com/neo-6m-gps-module-esp8266-nodemcu-track-location-google-maps/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45CA2875-E1FE-38F6-489E-36FBFC0B216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32" t="4412" r="14528" b="31826"/>
          <a:stretch/>
        </p:blipFill>
        <p:spPr>
          <a:xfrm>
            <a:off x="206615" y="2782714"/>
            <a:ext cx="5539189" cy="2757759"/>
          </a:xfrm>
          <a:prstGeom prst="rect">
            <a:avLst/>
          </a:prstGeom>
        </p:spPr>
      </p:pic>
      <p:cxnSp>
        <p:nvCxnSpPr>
          <p:cNvPr id="5" name="Connecteur droit avec flèche 4">
            <a:extLst>
              <a:ext uri="{FF2B5EF4-FFF2-40B4-BE49-F238E27FC236}">
                <a16:creationId xmlns:a16="http://schemas.microsoft.com/office/drawing/2014/main" id="{4CA6EBB0-795E-8207-43A6-67DCEA95B53D}"/>
              </a:ext>
            </a:extLst>
          </p:cNvPr>
          <p:cNvCxnSpPr>
            <a:cxnSpLocks/>
          </p:cNvCxnSpPr>
          <p:nvPr/>
        </p:nvCxnSpPr>
        <p:spPr>
          <a:xfrm>
            <a:off x="7937770" y="3180945"/>
            <a:ext cx="1961604" cy="1241968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6" name="Image 15">
            <a:extLst>
              <a:ext uri="{FF2B5EF4-FFF2-40B4-BE49-F238E27FC236}">
                <a16:creationId xmlns:a16="http://schemas.microsoft.com/office/drawing/2014/main" id="{D9C560C2-5C4C-10D9-9A3F-66AB66EDF0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6791" y="2732371"/>
            <a:ext cx="5991180" cy="319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0677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1">
            <a:extLst>
              <a:ext uri="{FF2B5EF4-FFF2-40B4-BE49-F238E27FC236}">
                <a16:creationId xmlns:a16="http://schemas.microsoft.com/office/drawing/2014/main" id="{99ED5833-B85B-4103-8A3B-CAB0308E6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6181BBF-2D5A-D42E-F190-73F6D74D5E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60881"/>
            <a:ext cx="9795638" cy="11143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dirty="0" err="1"/>
              <a:t>Serveur</a:t>
            </a:r>
            <a:r>
              <a:rPr lang="en-US" sz="5200" dirty="0"/>
              <a:t> Web + lien Google Maps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75AC1C8-359E-B863-2D49-0A8581A9F6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8181" y="1839595"/>
            <a:ext cx="9795638" cy="943119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400" dirty="0"/>
              <a:t>https://microcontrollerslab.com/neo-6m-gps-module-esp8266-nodemcu-track-location-google-maps/</a:t>
            </a:r>
          </a:p>
        </p:txBody>
      </p:sp>
      <p:pic>
        <p:nvPicPr>
          <p:cNvPr id="7" name="Image 6" descr="Une image contenant carte&#10;&#10;Description générée automatiquement">
            <a:extLst>
              <a:ext uri="{FF2B5EF4-FFF2-40B4-BE49-F238E27FC236}">
                <a16:creationId xmlns:a16="http://schemas.microsoft.com/office/drawing/2014/main" id="{CC9CBB22-A917-04E8-AAB4-787BE1486C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4057" y="2554548"/>
            <a:ext cx="2143173" cy="4286346"/>
          </a:xfrm>
          <a:prstGeom prst="rect">
            <a:avLst/>
          </a:prstGeom>
        </p:spPr>
      </p:pic>
      <p:pic>
        <p:nvPicPr>
          <p:cNvPr id="20" name="Image 19" descr="Une image contenant texte&#10;&#10;Description générée automatiquement">
            <a:extLst>
              <a:ext uri="{FF2B5EF4-FFF2-40B4-BE49-F238E27FC236}">
                <a16:creationId xmlns:a16="http://schemas.microsoft.com/office/drawing/2014/main" id="{68ADC399-B895-55C4-8DCC-46B9F79AB6F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9" t="92" r="2361" b="6808"/>
          <a:stretch/>
        </p:blipFill>
        <p:spPr>
          <a:xfrm>
            <a:off x="3118919" y="2659586"/>
            <a:ext cx="2143173" cy="4198414"/>
          </a:xfrm>
          <a:prstGeom prst="rect">
            <a:avLst/>
          </a:prstGeom>
        </p:spPr>
      </p:pic>
      <p:cxnSp>
        <p:nvCxnSpPr>
          <p:cNvPr id="5" name="Connecteur droit avec flèche 4">
            <a:extLst>
              <a:ext uri="{FF2B5EF4-FFF2-40B4-BE49-F238E27FC236}">
                <a16:creationId xmlns:a16="http://schemas.microsoft.com/office/drawing/2014/main" id="{4CA6EBB0-795E-8207-43A6-67DCEA95B53D}"/>
              </a:ext>
            </a:extLst>
          </p:cNvPr>
          <p:cNvCxnSpPr>
            <a:cxnSpLocks/>
          </p:cNvCxnSpPr>
          <p:nvPr/>
        </p:nvCxnSpPr>
        <p:spPr>
          <a:xfrm>
            <a:off x="4580313" y="3972821"/>
            <a:ext cx="3044757" cy="651753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97562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507733D-D861-88EA-6E3F-0DA2D9A9C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Sauvegarder les données sur carte SD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EE1153D-460A-6ED5-4D11-7F76087184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>
                <a:hlinkClick r:id="rId2"/>
              </a:rPr>
              <a:t>https://microcontrollerslab.com/gps-data-logger-arduino-micro-sd-card/</a:t>
            </a:r>
            <a:endParaRPr lang="fr-FR" dirty="0"/>
          </a:p>
          <a:p>
            <a:r>
              <a:rPr lang="fr-FR" dirty="0"/>
              <a:t>https://diyi0t.com/sd-card-arduino-esp8266-esp32/</a:t>
            </a:r>
          </a:p>
          <a:p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976FF455-DFF4-5430-2B20-0604BACCC5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502" y="3590953"/>
            <a:ext cx="5331735" cy="213360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472DE02B-EA59-4D3E-1A2E-2AEC74305A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2375" y="3058738"/>
            <a:ext cx="3462125" cy="3650441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6E42FD79-4DAA-76F4-5BA2-0CD6C6F6D0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5759" y="3678755"/>
            <a:ext cx="5053850" cy="2410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5809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D37D5DC-461A-D77E-931B-EF6159343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Lire le fichier sur un ordinateur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40491D2-3245-C243-15E9-9D23967A6B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BE" dirty="0"/>
              <a:t>Pour visualiser les coordonnées sur une carte: </a:t>
            </a:r>
            <a:r>
              <a:rPr lang="fr-BE" dirty="0">
                <a:hlinkClick r:id="rId2"/>
              </a:rPr>
              <a:t>https://www.gpsvisualizer.com/</a:t>
            </a:r>
            <a:endParaRPr lang="fr-BE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80ACACD3-CDA0-00D0-EC2F-7DE23DD639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594722"/>
            <a:ext cx="5982847" cy="3717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9125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2B0446B-CD51-1B8C-5AAB-3101FA88D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Données brutes du GPS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2A2721A-ED97-EFC3-5049-39CBD4253D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pt-BR" dirty="0"/>
              <a:t>11:02:17.247 -&gt; $GPRMC,100217.00,A,5027.09590,N,00357.59861,E,0.146,,240223,,,A*74</a:t>
            </a:r>
          </a:p>
          <a:p>
            <a:r>
              <a:rPr lang="pt-BR" dirty="0"/>
              <a:t>11:02:17.301 -&gt; </a:t>
            </a:r>
          </a:p>
          <a:p>
            <a:r>
              <a:rPr lang="pt-BR" dirty="0"/>
              <a:t>11:02:17.301 -&gt; $GPVTG,,T,,M,0.146,N,0.270,K,A*25</a:t>
            </a:r>
          </a:p>
          <a:p>
            <a:r>
              <a:rPr lang="pt-BR" dirty="0"/>
              <a:t>11:02:17.348 -&gt; </a:t>
            </a:r>
          </a:p>
          <a:p>
            <a:r>
              <a:rPr lang="pt-BR" dirty="0"/>
              <a:t>11:02:17.348 -&gt; $GPGGA,100217.00,5027.09590,N,00357.59861,E,1,07,1.26,33.6,M,46.1,M,,*69</a:t>
            </a:r>
          </a:p>
          <a:p>
            <a:r>
              <a:rPr lang="pt-BR" dirty="0"/>
              <a:t>11:02:17.447 -&gt; </a:t>
            </a:r>
          </a:p>
          <a:p>
            <a:r>
              <a:rPr lang="pt-BR" dirty="0"/>
              <a:t>11:02:17.447 -&gt; $GPGSA,A,3,24,15,19,10,12,13,23,,,,,,1.93,1.26,1.47*05</a:t>
            </a:r>
          </a:p>
          <a:p>
            <a:r>
              <a:rPr lang="pt-BR" dirty="0"/>
              <a:t>11:02:17.501 -&gt; </a:t>
            </a:r>
          </a:p>
          <a:p>
            <a:r>
              <a:rPr lang="pt-BR" dirty="0"/>
              <a:t>11:02:17.501 -&gt; $GPGSV,3,1,12,01,03,003,10,06,02,097,,10,20,280,14,12,57,228,20*75</a:t>
            </a:r>
          </a:p>
          <a:p>
            <a:r>
              <a:rPr lang="pt-BR" dirty="0"/>
              <a:t>11:02:17.548 -&gt; </a:t>
            </a:r>
          </a:p>
          <a:p>
            <a:r>
              <a:rPr lang="pt-BR" dirty="0"/>
              <a:t>11:02:17.548 -&gt; $GPGSV,3,2,12,13,07,151,27,15,24,175,29,17,24,044,13,19,41,075,26*7D</a:t>
            </a:r>
          </a:p>
          <a:p>
            <a:r>
              <a:rPr lang="pt-BR" dirty="0"/>
              <a:t>11:02:17.647 -&gt; </a:t>
            </a:r>
          </a:p>
          <a:p>
            <a:r>
              <a:rPr lang="pt-BR" dirty="0"/>
              <a:t>11:02:17.647 -&gt; $GPGSV,3,3,12,23,12,246,13,24,83,107,22,25,27,237,16,32,22,315,19*7C</a:t>
            </a:r>
          </a:p>
          <a:p>
            <a:r>
              <a:rPr lang="pt-BR" dirty="0"/>
              <a:t>11:02:17.701 -&gt; </a:t>
            </a:r>
          </a:p>
          <a:p>
            <a:r>
              <a:rPr lang="pt-BR" dirty="0"/>
              <a:t>11:02:17.701 -&gt; $GPGLL,5027.09590,N,00357.59861,E,100217.00,A,A*6B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697284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60F9872-EBDB-2351-CC95-B6C915B572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Affichage OLED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1276B1E-FF56-86FE-0F51-FC92E2E383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>
                <a:hlinkClick r:id="rId2"/>
              </a:rPr>
              <a:t>https://randomnerdtutorials.com/esp8266-0-96-inch-oled-display-with-arduino-ide/</a:t>
            </a:r>
            <a:endParaRPr lang="fr-FR" dirty="0"/>
          </a:p>
          <a:p>
            <a:r>
              <a:rPr lang="fr-FR" dirty="0"/>
              <a:t>Idées: logo localisation </a:t>
            </a:r>
            <a:r>
              <a:rPr lang="fr-FR" dirty="0">
                <a:hlinkClick r:id="rId3"/>
              </a:rPr>
              <a:t>https://passionelectronique.fr/ecran-oled-i2c-arduino</a:t>
            </a:r>
            <a:r>
              <a:rPr lang="fr-FR">
                <a:hlinkClick r:id="rId3"/>
              </a:rPr>
              <a:t>/#exemple-5-code-arduino-permettant-dafficher-une-image-sur-un-afficheur-oled-apres-importation-dans-le-programme</a:t>
            </a:r>
            <a:r>
              <a:rPr lang="fr-FR"/>
              <a:t> , </a:t>
            </a:r>
            <a:r>
              <a:rPr lang="fr-FR" dirty="0"/>
              <a:t>flèche/triangle pour indiquer la direction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65966AC-632B-5742-2747-CA23321966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5927" y="4167231"/>
            <a:ext cx="3479158" cy="2243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0637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0F7463F-6B61-6FF6-98C3-C63931CC6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Affichage LCD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7CD3172-2552-EF36-BD01-3E0A2C3778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>
                <a:hlinkClick r:id="rId2"/>
              </a:rPr>
              <a:t>https://lastminuteengineers.com/esp8266-i2c-lcd-tutorial/</a:t>
            </a:r>
            <a:endParaRPr lang="fr-FR" dirty="0"/>
          </a:p>
          <a:p>
            <a:r>
              <a:rPr lang="fr-FR" dirty="0"/>
              <a:t>Idées: logo localisation, affichage données GPS</a:t>
            </a:r>
          </a:p>
        </p:txBody>
      </p:sp>
    </p:spTree>
    <p:extLst>
      <p:ext uri="{BB962C8B-B14F-4D97-AF65-F5344CB8AC3E}">
        <p14:creationId xmlns:p14="http://schemas.microsoft.com/office/powerpoint/2010/main" val="32153555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9267FA1-9493-C744-6597-19E740A9AA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Feuille de route Projet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F199770-B7E3-E447-7CC3-F33241F56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Dernière séance de TP le 09/05/23</a:t>
            </a:r>
          </a:p>
          <a:p>
            <a:r>
              <a:rPr lang="fr-FR" dirty="0"/>
              <a:t>Présentation des posters 30/06 (l’année passée)</a:t>
            </a:r>
          </a:p>
          <a:p>
            <a:r>
              <a:rPr lang="fr-FR" dirty="0"/>
              <a:t>Le rapport 25-30 pages</a:t>
            </a:r>
          </a:p>
        </p:txBody>
      </p:sp>
    </p:spTree>
    <p:extLst>
      <p:ext uri="{BB962C8B-B14F-4D97-AF65-F5344CB8AC3E}">
        <p14:creationId xmlns:p14="http://schemas.microsoft.com/office/powerpoint/2010/main" val="36629014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250E3AE-E31C-AF8C-B566-5F9152950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sz="4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Idées de nouvelles étapes</a:t>
            </a:r>
            <a:endParaRPr lang="fr-BE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E83992C-9A90-7DC9-35BA-476B3C44EC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Stocker les coordonnées sur une carte SD/l’esp8266 pour les utiliser sur un ordinateur</a:t>
            </a:r>
            <a:b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fr-BE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https://www.gpsvisualizer.com/</a:t>
            </a:r>
            <a:br>
              <a:rPr lang="fr-BE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https://www.instructables.com/DIY-GPS-Tracker-Python-Application/</a:t>
            </a: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Communiquer en utilisant le Wifi avec un ordinateur (voir </a:t>
            </a:r>
            <a:r>
              <a:rPr lang="fr-BE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https://www.instructables.com/Audio-Controlled-Home-Using-Esp8266/</a:t>
            </a:r>
            <a: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 </a:t>
            </a: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Afficher les données sur un écran LCD ou OLED + Contrôle avec boutons et/ou potentiomètre</a:t>
            </a: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Montrer les coordonnées sur Google </a:t>
            </a:r>
            <a:r>
              <a:rPr lang="fr-BE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Earth</a:t>
            </a:r>
            <a: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: </a:t>
            </a:r>
            <a:b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fr-BE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4"/>
              </a:rPr>
              <a:t>https://earth.google.com/</a:t>
            </a:r>
            <a:br>
              <a:rPr lang="fr-BE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fr-BE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5"/>
              </a:rPr>
              <a:t>https://developers.google.com/kml/documentation/kml_tut?hl=fr</a:t>
            </a:r>
            <a:br>
              <a:rPr lang="fr-BE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fr-BE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6"/>
              </a:rPr>
              <a:t>https://www.gpsbabel.org/</a:t>
            </a:r>
            <a:endParaRPr lang="fr-BE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Communiquer avec un service Cloud à travers une connexion cellulaire/4G/Lora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Install ESP8266 </a:t>
            </a:r>
            <a:r>
              <a:rPr lang="fr-BE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NodeMCU</a:t>
            </a:r>
            <a: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BE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LittleFS</a:t>
            </a:r>
            <a: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Filesystem Uploader in Arduino IDE (https://randomnerdtutorials.com/install-esp8266-nodemcu-littlefs-arduino/)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fr-BE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26469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250E3AE-E31C-AF8C-B566-5F9152950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Tutoriels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E83992C-9A90-7DC9-35BA-476B3C44EC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ESP8266 </a:t>
            </a:r>
            <a:r>
              <a:rPr lang="fr-BE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NodeMCU</a:t>
            </a:r>
            <a: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Web Server </a:t>
            </a:r>
            <a:r>
              <a:rPr lang="fr-BE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using</a:t>
            </a:r>
            <a: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Server-Sent Events (Update </a:t>
            </a:r>
            <a:r>
              <a:rPr lang="fr-BE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Sensor</a:t>
            </a:r>
            <a: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BE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Readings</a:t>
            </a:r>
            <a: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BE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Automatically</a:t>
            </a:r>
            <a: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b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fr-BE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https://randomnerdtutorials.com/solved-reconnect-esp8266-nodemcu-to-wifi/</a:t>
            </a:r>
            <a:endParaRPr lang="fr-BE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ESP8266 </a:t>
            </a:r>
            <a:r>
              <a:rPr lang="fr-BE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NodeMCU</a:t>
            </a:r>
            <a: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BE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Async</a:t>
            </a:r>
            <a: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Web Server – Control Outputs </a:t>
            </a:r>
            <a:r>
              <a:rPr lang="fr-BE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with</a:t>
            </a:r>
            <a: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Arduino IDE (</a:t>
            </a:r>
            <a:r>
              <a:rPr lang="fr-BE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ESPAsyncWebServer</a:t>
            </a:r>
            <a: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BE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library</a:t>
            </a:r>
            <a: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b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fr-BE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https://randomnerdtutorials.com/esp8266-nodemcu-async-web-server-espasyncwebserver-library/</a:t>
            </a:r>
            <a:endParaRPr lang="fr-BE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ESP8266 Web Server </a:t>
            </a:r>
            <a:r>
              <a:rPr lang="fr-BE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using</a:t>
            </a:r>
            <a: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SPIFFS (SPI Flash File System) – </a:t>
            </a:r>
            <a:r>
              <a:rPr lang="fr-BE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NodeMCU</a:t>
            </a:r>
            <a:b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fr-BE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4"/>
              </a:rPr>
              <a:t>https://randomnerdtutorials.com/esp8266-web-server-spiffs-nodemcu/</a:t>
            </a:r>
            <a:endParaRPr lang="fr-BE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fr-BE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Reconnect</a:t>
            </a:r>
            <a: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ESP8266 </a:t>
            </a:r>
            <a:r>
              <a:rPr lang="fr-BE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NodeMCU</a:t>
            </a:r>
            <a: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to Wi-Fi Network </a:t>
            </a:r>
            <a:r>
              <a:rPr lang="fr-BE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After</a:t>
            </a:r>
            <a: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BE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Lost</a:t>
            </a:r>
            <a: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Connection</a:t>
            </a:r>
            <a:b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fr-BE" sz="1800" u="sng" dirty="0">
                <a:solidFill>
                  <a:srgbClr val="0563C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https://randomnerdtutorials.com/solved-reconnect-esp8266-nodemcu-to-wifi/</a:t>
            </a:r>
            <a:endParaRPr lang="fr-BE" sz="1800" u="sng" dirty="0">
              <a:solidFill>
                <a:srgbClr val="0563C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buFont typeface="+mj-lt"/>
              <a:buAutoNum type="arabicPeriod"/>
            </a:pPr>
            <a:r>
              <a:rPr lang="fr-FR" sz="1800" dirty="0"/>
              <a:t>Adresse IP fixe</a:t>
            </a:r>
            <a:br>
              <a:rPr lang="fr-FR" sz="1800" dirty="0"/>
            </a:br>
            <a:r>
              <a:rPr lang="fr-FR" sz="1800" dirty="0"/>
              <a:t>https://randomnerdtutorials.com/esp8266-nodemcu-static-fixed-ip-address-arduino/</a:t>
            </a: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endParaRPr lang="fr-BE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24815982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67C92AE-4CCC-5558-D5D4-D7D607589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Finalités possibles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13D4D04-15E7-89AB-575C-D5FF8F86B4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fr-BE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Boite ne s’ouvrant que à un endroit précis</a:t>
            </a: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fr-BE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Jeu de chasse au trésor(</a:t>
            </a:r>
            <a:r>
              <a:rPr lang="fr-BE" sz="2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geocaching</a:t>
            </a:r>
            <a:r>
              <a:rPr lang="fr-BE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 avec un système de chaud/froid + directions + localisation des participants</a:t>
            </a: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fr-BE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Donner des directions pour suivre un chemin précis</a:t>
            </a: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fr-BE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Envoyer un signal de détresse(mail, SMS,…) incluant la position.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fr-BE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Enregistrer et afficher le parcours d’un promeneur/cycliste (déjà fait/peu original)</a:t>
            </a:r>
          </a:p>
          <a:p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14176005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429917F3-0560-4C6F-B265-458B218C4B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129974E-A682-6C69-C179-910BFC48F7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1588" y="662400"/>
            <a:ext cx="10055721" cy="132556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kern="1200" dirty="0" err="1">
                <a:latin typeface="+mj-lt"/>
                <a:ea typeface="+mj-ea"/>
                <a:cs typeface="+mj-cs"/>
              </a:rPr>
              <a:t>Répertoire</a:t>
            </a:r>
            <a:r>
              <a:rPr lang="en-US" kern="1200" dirty="0">
                <a:latin typeface="+mj-lt"/>
                <a:ea typeface="+mj-ea"/>
                <a:cs typeface="+mj-cs"/>
              </a:rPr>
              <a:t> Git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A39BAE7-7EB8-4E22-BCBB-F00F514DB7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885825" cy="6858000"/>
            <a:chOff x="0" y="0"/>
            <a:chExt cx="885825" cy="6858000"/>
          </a:xfrm>
        </p:grpSpPr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CE476A00-9FF6-4B98-9E5C-7A22D8F59C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0"/>
              <a:ext cx="885825" cy="6858000"/>
            </a:xfrm>
            <a:custGeom>
              <a:avLst/>
              <a:gdLst/>
              <a:ahLst/>
              <a:cxnLst/>
              <a:rect l="0" t="0" r="r" b="b"/>
              <a:pathLst>
                <a:path w="558" h="4320">
                  <a:moveTo>
                    <a:pt x="0" y="0"/>
                  </a:moveTo>
                  <a:lnTo>
                    <a:pt x="447" y="0"/>
                  </a:lnTo>
                  <a:lnTo>
                    <a:pt x="448" y="43"/>
                  </a:lnTo>
                  <a:lnTo>
                    <a:pt x="453" y="81"/>
                  </a:lnTo>
                  <a:lnTo>
                    <a:pt x="460" y="114"/>
                  </a:lnTo>
                  <a:lnTo>
                    <a:pt x="469" y="143"/>
                  </a:lnTo>
                  <a:lnTo>
                    <a:pt x="479" y="169"/>
                  </a:lnTo>
                  <a:lnTo>
                    <a:pt x="491" y="192"/>
                  </a:lnTo>
                  <a:lnTo>
                    <a:pt x="503" y="216"/>
                  </a:lnTo>
                  <a:lnTo>
                    <a:pt x="515" y="240"/>
                  </a:lnTo>
                  <a:lnTo>
                    <a:pt x="525" y="263"/>
                  </a:lnTo>
                  <a:lnTo>
                    <a:pt x="535" y="289"/>
                  </a:lnTo>
                  <a:lnTo>
                    <a:pt x="545" y="318"/>
                  </a:lnTo>
                  <a:lnTo>
                    <a:pt x="552" y="351"/>
                  </a:lnTo>
                  <a:lnTo>
                    <a:pt x="556" y="389"/>
                  </a:lnTo>
                  <a:lnTo>
                    <a:pt x="558" y="432"/>
                  </a:lnTo>
                  <a:lnTo>
                    <a:pt x="556" y="475"/>
                  </a:lnTo>
                  <a:lnTo>
                    <a:pt x="552" y="513"/>
                  </a:lnTo>
                  <a:lnTo>
                    <a:pt x="545" y="546"/>
                  </a:lnTo>
                  <a:lnTo>
                    <a:pt x="535" y="575"/>
                  </a:lnTo>
                  <a:lnTo>
                    <a:pt x="525" y="601"/>
                  </a:lnTo>
                  <a:lnTo>
                    <a:pt x="515" y="624"/>
                  </a:lnTo>
                  <a:lnTo>
                    <a:pt x="503" y="648"/>
                  </a:lnTo>
                  <a:lnTo>
                    <a:pt x="491" y="672"/>
                  </a:lnTo>
                  <a:lnTo>
                    <a:pt x="479" y="695"/>
                  </a:lnTo>
                  <a:lnTo>
                    <a:pt x="469" y="721"/>
                  </a:lnTo>
                  <a:lnTo>
                    <a:pt x="460" y="750"/>
                  </a:lnTo>
                  <a:lnTo>
                    <a:pt x="453" y="783"/>
                  </a:lnTo>
                  <a:lnTo>
                    <a:pt x="448" y="821"/>
                  </a:lnTo>
                  <a:lnTo>
                    <a:pt x="447" y="864"/>
                  </a:lnTo>
                  <a:lnTo>
                    <a:pt x="448" y="907"/>
                  </a:lnTo>
                  <a:lnTo>
                    <a:pt x="453" y="945"/>
                  </a:lnTo>
                  <a:lnTo>
                    <a:pt x="460" y="978"/>
                  </a:lnTo>
                  <a:lnTo>
                    <a:pt x="469" y="1007"/>
                  </a:lnTo>
                  <a:lnTo>
                    <a:pt x="479" y="1033"/>
                  </a:lnTo>
                  <a:lnTo>
                    <a:pt x="491" y="1056"/>
                  </a:lnTo>
                  <a:lnTo>
                    <a:pt x="503" y="1080"/>
                  </a:lnTo>
                  <a:lnTo>
                    <a:pt x="515" y="1104"/>
                  </a:lnTo>
                  <a:lnTo>
                    <a:pt x="525" y="1127"/>
                  </a:lnTo>
                  <a:lnTo>
                    <a:pt x="535" y="1153"/>
                  </a:lnTo>
                  <a:lnTo>
                    <a:pt x="545" y="1182"/>
                  </a:lnTo>
                  <a:lnTo>
                    <a:pt x="552" y="1215"/>
                  </a:lnTo>
                  <a:lnTo>
                    <a:pt x="556" y="1253"/>
                  </a:lnTo>
                  <a:lnTo>
                    <a:pt x="558" y="1296"/>
                  </a:lnTo>
                  <a:lnTo>
                    <a:pt x="556" y="1339"/>
                  </a:lnTo>
                  <a:lnTo>
                    <a:pt x="552" y="1377"/>
                  </a:lnTo>
                  <a:lnTo>
                    <a:pt x="545" y="1410"/>
                  </a:lnTo>
                  <a:lnTo>
                    <a:pt x="535" y="1439"/>
                  </a:lnTo>
                  <a:lnTo>
                    <a:pt x="525" y="1465"/>
                  </a:lnTo>
                  <a:lnTo>
                    <a:pt x="515" y="1488"/>
                  </a:lnTo>
                  <a:lnTo>
                    <a:pt x="503" y="1512"/>
                  </a:lnTo>
                  <a:lnTo>
                    <a:pt x="491" y="1536"/>
                  </a:lnTo>
                  <a:lnTo>
                    <a:pt x="479" y="1559"/>
                  </a:lnTo>
                  <a:lnTo>
                    <a:pt x="469" y="1585"/>
                  </a:lnTo>
                  <a:lnTo>
                    <a:pt x="460" y="1614"/>
                  </a:lnTo>
                  <a:lnTo>
                    <a:pt x="453" y="1647"/>
                  </a:lnTo>
                  <a:lnTo>
                    <a:pt x="448" y="1685"/>
                  </a:lnTo>
                  <a:lnTo>
                    <a:pt x="447" y="1728"/>
                  </a:lnTo>
                  <a:lnTo>
                    <a:pt x="448" y="1771"/>
                  </a:lnTo>
                  <a:lnTo>
                    <a:pt x="453" y="1809"/>
                  </a:lnTo>
                  <a:lnTo>
                    <a:pt x="460" y="1842"/>
                  </a:lnTo>
                  <a:lnTo>
                    <a:pt x="469" y="1871"/>
                  </a:lnTo>
                  <a:lnTo>
                    <a:pt x="479" y="1897"/>
                  </a:lnTo>
                  <a:lnTo>
                    <a:pt x="491" y="1920"/>
                  </a:lnTo>
                  <a:lnTo>
                    <a:pt x="503" y="1944"/>
                  </a:lnTo>
                  <a:lnTo>
                    <a:pt x="515" y="1968"/>
                  </a:lnTo>
                  <a:lnTo>
                    <a:pt x="525" y="1991"/>
                  </a:lnTo>
                  <a:lnTo>
                    <a:pt x="535" y="2017"/>
                  </a:lnTo>
                  <a:lnTo>
                    <a:pt x="545" y="2046"/>
                  </a:lnTo>
                  <a:lnTo>
                    <a:pt x="552" y="2079"/>
                  </a:lnTo>
                  <a:lnTo>
                    <a:pt x="556" y="2117"/>
                  </a:lnTo>
                  <a:lnTo>
                    <a:pt x="558" y="2159"/>
                  </a:lnTo>
                  <a:lnTo>
                    <a:pt x="556" y="2203"/>
                  </a:lnTo>
                  <a:lnTo>
                    <a:pt x="552" y="2241"/>
                  </a:lnTo>
                  <a:lnTo>
                    <a:pt x="545" y="2274"/>
                  </a:lnTo>
                  <a:lnTo>
                    <a:pt x="535" y="2303"/>
                  </a:lnTo>
                  <a:lnTo>
                    <a:pt x="525" y="2329"/>
                  </a:lnTo>
                  <a:lnTo>
                    <a:pt x="515" y="2352"/>
                  </a:lnTo>
                  <a:lnTo>
                    <a:pt x="503" y="2376"/>
                  </a:lnTo>
                  <a:lnTo>
                    <a:pt x="491" y="2400"/>
                  </a:lnTo>
                  <a:lnTo>
                    <a:pt x="479" y="2423"/>
                  </a:lnTo>
                  <a:lnTo>
                    <a:pt x="469" y="2449"/>
                  </a:lnTo>
                  <a:lnTo>
                    <a:pt x="460" y="2478"/>
                  </a:lnTo>
                  <a:lnTo>
                    <a:pt x="453" y="2511"/>
                  </a:lnTo>
                  <a:lnTo>
                    <a:pt x="448" y="2549"/>
                  </a:lnTo>
                  <a:lnTo>
                    <a:pt x="447" y="2592"/>
                  </a:lnTo>
                  <a:lnTo>
                    <a:pt x="448" y="2635"/>
                  </a:lnTo>
                  <a:lnTo>
                    <a:pt x="453" y="2673"/>
                  </a:lnTo>
                  <a:lnTo>
                    <a:pt x="460" y="2706"/>
                  </a:lnTo>
                  <a:lnTo>
                    <a:pt x="469" y="2735"/>
                  </a:lnTo>
                  <a:lnTo>
                    <a:pt x="479" y="2761"/>
                  </a:lnTo>
                  <a:lnTo>
                    <a:pt x="491" y="2784"/>
                  </a:lnTo>
                  <a:lnTo>
                    <a:pt x="515" y="2832"/>
                  </a:lnTo>
                  <a:lnTo>
                    <a:pt x="525" y="2855"/>
                  </a:lnTo>
                  <a:lnTo>
                    <a:pt x="535" y="2881"/>
                  </a:lnTo>
                  <a:lnTo>
                    <a:pt x="545" y="2910"/>
                  </a:lnTo>
                  <a:lnTo>
                    <a:pt x="552" y="2943"/>
                  </a:lnTo>
                  <a:lnTo>
                    <a:pt x="556" y="2981"/>
                  </a:lnTo>
                  <a:lnTo>
                    <a:pt x="558" y="3024"/>
                  </a:lnTo>
                  <a:lnTo>
                    <a:pt x="556" y="3067"/>
                  </a:lnTo>
                  <a:lnTo>
                    <a:pt x="552" y="3105"/>
                  </a:lnTo>
                  <a:lnTo>
                    <a:pt x="545" y="3138"/>
                  </a:lnTo>
                  <a:lnTo>
                    <a:pt x="535" y="3167"/>
                  </a:lnTo>
                  <a:lnTo>
                    <a:pt x="525" y="3193"/>
                  </a:lnTo>
                  <a:lnTo>
                    <a:pt x="515" y="3216"/>
                  </a:lnTo>
                  <a:lnTo>
                    <a:pt x="503" y="3240"/>
                  </a:lnTo>
                  <a:lnTo>
                    <a:pt x="491" y="3264"/>
                  </a:lnTo>
                  <a:lnTo>
                    <a:pt x="479" y="3287"/>
                  </a:lnTo>
                  <a:lnTo>
                    <a:pt x="469" y="3313"/>
                  </a:lnTo>
                  <a:lnTo>
                    <a:pt x="460" y="3342"/>
                  </a:lnTo>
                  <a:lnTo>
                    <a:pt x="453" y="3375"/>
                  </a:lnTo>
                  <a:lnTo>
                    <a:pt x="448" y="3413"/>
                  </a:lnTo>
                  <a:lnTo>
                    <a:pt x="447" y="3456"/>
                  </a:lnTo>
                  <a:lnTo>
                    <a:pt x="448" y="3499"/>
                  </a:lnTo>
                  <a:lnTo>
                    <a:pt x="453" y="3537"/>
                  </a:lnTo>
                  <a:lnTo>
                    <a:pt x="460" y="3570"/>
                  </a:lnTo>
                  <a:lnTo>
                    <a:pt x="469" y="3599"/>
                  </a:lnTo>
                  <a:lnTo>
                    <a:pt x="479" y="3625"/>
                  </a:lnTo>
                  <a:lnTo>
                    <a:pt x="491" y="3648"/>
                  </a:lnTo>
                  <a:lnTo>
                    <a:pt x="503" y="3672"/>
                  </a:lnTo>
                  <a:lnTo>
                    <a:pt x="515" y="3696"/>
                  </a:lnTo>
                  <a:lnTo>
                    <a:pt x="525" y="3719"/>
                  </a:lnTo>
                  <a:lnTo>
                    <a:pt x="535" y="3745"/>
                  </a:lnTo>
                  <a:lnTo>
                    <a:pt x="545" y="3774"/>
                  </a:lnTo>
                  <a:lnTo>
                    <a:pt x="552" y="3807"/>
                  </a:lnTo>
                  <a:lnTo>
                    <a:pt x="556" y="3845"/>
                  </a:lnTo>
                  <a:lnTo>
                    <a:pt x="558" y="3888"/>
                  </a:lnTo>
                  <a:lnTo>
                    <a:pt x="556" y="3931"/>
                  </a:lnTo>
                  <a:lnTo>
                    <a:pt x="552" y="3969"/>
                  </a:lnTo>
                  <a:lnTo>
                    <a:pt x="545" y="4002"/>
                  </a:lnTo>
                  <a:lnTo>
                    <a:pt x="535" y="4031"/>
                  </a:lnTo>
                  <a:lnTo>
                    <a:pt x="525" y="4057"/>
                  </a:lnTo>
                  <a:lnTo>
                    <a:pt x="515" y="4080"/>
                  </a:lnTo>
                  <a:lnTo>
                    <a:pt x="503" y="4104"/>
                  </a:lnTo>
                  <a:lnTo>
                    <a:pt x="491" y="4128"/>
                  </a:lnTo>
                  <a:lnTo>
                    <a:pt x="479" y="4151"/>
                  </a:lnTo>
                  <a:lnTo>
                    <a:pt x="469" y="4177"/>
                  </a:lnTo>
                  <a:lnTo>
                    <a:pt x="460" y="4206"/>
                  </a:lnTo>
                  <a:lnTo>
                    <a:pt x="453" y="4239"/>
                  </a:lnTo>
                  <a:lnTo>
                    <a:pt x="448" y="4277"/>
                  </a:lnTo>
                  <a:lnTo>
                    <a:pt x="447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21" name="Freeform 6">
              <a:extLst>
                <a:ext uri="{FF2B5EF4-FFF2-40B4-BE49-F238E27FC236}">
                  <a16:creationId xmlns:a16="http://schemas.microsoft.com/office/drawing/2014/main" id="{8F0632CB-5E59-4727-9C88-4537512D56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0"/>
              <a:ext cx="885825" cy="6858000"/>
            </a:xfrm>
            <a:custGeom>
              <a:avLst/>
              <a:gdLst/>
              <a:ahLst/>
              <a:cxnLst/>
              <a:rect l="0" t="0" r="r" b="b"/>
              <a:pathLst>
                <a:path w="558" h="4320">
                  <a:moveTo>
                    <a:pt x="0" y="0"/>
                  </a:moveTo>
                  <a:lnTo>
                    <a:pt x="447" y="0"/>
                  </a:lnTo>
                  <a:lnTo>
                    <a:pt x="448" y="43"/>
                  </a:lnTo>
                  <a:lnTo>
                    <a:pt x="453" y="81"/>
                  </a:lnTo>
                  <a:lnTo>
                    <a:pt x="460" y="114"/>
                  </a:lnTo>
                  <a:lnTo>
                    <a:pt x="469" y="143"/>
                  </a:lnTo>
                  <a:lnTo>
                    <a:pt x="479" y="169"/>
                  </a:lnTo>
                  <a:lnTo>
                    <a:pt x="491" y="192"/>
                  </a:lnTo>
                  <a:lnTo>
                    <a:pt x="503" y="216"/>
                  </a:lnTo>
                  <a:lnTo>
                    <a:pt x="515" y="240"/>
                  </a:lnTo>
                  <a:lnTo>
                    <a:pt x="525" y="263"/>
                  </a:lnTo>
                  <a:lnTo>
                    <a:pt x="535" y="289"/>
                  </a:lnTo>
                  <a:lnTo>
                    <a:pt x="545" y="318"/>
                  </a:lnTo>
                  <a:lnTo>
                    <a:pt x="552" y="351"/>
                  </a:lnTo>
                  <a:lnTo>
                    <a:pt x="556" y="389"/>
                  </a:lnTo>
                  <a:lnTo>
                    <a:pt x="558" y="432"/>
                  </a:lnTo>
                  <a:lnTo>
                    <a:pt x="556" y="475"/>
                  </a:lnTo>
                  <a:lnTo>
                    <a:pt x="552" y="513"/>
                  </a:lnTo>
                  <a:lnTo>
                    <a:pt x="545" y="546"/>
                  </a:lnTo>
                  <a:lnTo>
                    <a:pt x="535" y="575"/>
                  </a:lnTo>
                  <a:lnTo>
                    <a:pt x="525" y="601"/>
                  </a:lnTo>
                  <a:lnTo>
                    <a:pt x="515" y="624"/>
                  </a:lnTo>
                  <a:lnTo>
                    <a:pt x="503" y="648"/>
                  </a:lnTo>
                  <a:lnTo>
                    <a:pt x="491" y="672"/>
                  </a:lnTo>
                  <a:lnTo>
                    <a:pt x="479" y="695"/>
                  </a:lnTo>
                  <a:lnTo>
                    <a:pt x="469" y="721"/>
                  </a:lnTo>
                  <a:lnTo>
                    <a:pt x="460" y="750"/>
                  </a:lnTo>
                  <a:lnTo>
                    <a:pt x="453" y="783"/>
                  </a:lnTo>
                  <a:lnTo>
                    <a:pt x="448" y="821"/>
                  </a:lnTo>
                  <a:lnTo>
                    <a:pt x="447" y="864"/>
                  </a:lnTo>
                  <a:lnTo>
                    <a:pt x="448" y="907"/>
                  </a:lnTo>
                  <a:lnTo>
                    <a:pt x="453" y="945"/>
                  </a:lnTo>
                  <a:lnTo>
                    <a:pt x="460" y="978"/>
                  </a:lnTo>
                  <a:lnTo>
                    <a:pt x="469" y="1007"/>
                  </a:lnTo>
                  <a:lnTo>
                    <a:pt x="479" y="1033"/>
                  </a:lnTo>
                  <a:lnTo>
                    <a:pt x="491" y="1056"/>
                  </a:lnTo>
                  <a:lnTo>
                    <a:pt x="503" y="1080"/>
                  </a:lnTo>
                  <a:lnTo>
                    <a:pt x="515" y="1104"/>
                  </a:lnTo>
                  <a:lnTo>
                    <a:pt x="525" y="1127"/>
                  </a:lnTo>
                  <a:lnTo>
                    <a:pt x="535" y="1153"/>
                  </a:lnTo>
                  <a:lnTo>
                    <a:pt x="545" y="1182"/>
                  </a:lnTo>
                  <a:lnTo>
                    <a:pt x="552" y="1215"/>
                  </a:lnTo>
                  <a:lnTo>
                    <a:pt x="556" y="1253"/>
                  </a:lnTo>
                  <a:lnTo>
                    <a:pt x="558" y="1296"/>
                  </a:lnTo>
                  <a:lnTo>
                    <a:pt x="556" y="1339"/>
                  </a:lnTo>
                  <a:lnTo>
                    <a:pt x="552" y="1377"/>
                  </a:lnTo>
                  <a:lnTo>
                    <a:pt x="545" y="1410"/>
                  </a:lnTo>
                  <a:lnTo>
                    <a:pt x="535" y="1439"/>
                  </a:lnTo>
                  <a:lnTo>
                    <a:pt x="525" y="1465"/>
                  </a:lnTo>
                  <a:lnTo>
                    <a:pt x="515" y="1488"/>
                  </a:lnTo>
                  <a:lnTo>
                    <a:pt x="503" y="1512"/>
                  </a:lnTo>
                  <a:lnTo>
                    <a:pt x="491" y="1536"/>
                  </a:lnTo>
                  <a:lnTo>
                    <a:pt x="479" y="1559"/>
                  </a:lnTo>
                  <a:lnTo>
                    <a:pt x="469" y="1585"/>
                  </a:lnTo>
                  <a:lnTo>
                    <a:pt x="460" y="1614"/>
                  </a:lnTo>
                  <a:lnTo>
                    <a:pt x="453" y="1647"/>
                  </a:lnTo>
                  <a:lnTo>
                    <a:pt x="448" y="1685"/>
                  </a:lnTo>
                  <a:lnTo>
                    <a:pt x="447" y="1728"/>
                  </a:lnTo>
                  <a:lnTo>
                    <a:pt x="448" y="1771"/>
                  </a:lnTo>
                  <a:lnTo>
                    <a:pt x="453" y="1809"/>
                  </a:lnTo>
                  <a:lnTo>
                    <a:pt x="460" y="1842"/>
                  </a:lnTo>
                  <a:lnTo>
                    <a:pt x="469" y="1871"/>
                  </a:lnTo>
                  <a:lnTo>
                    <a:pt x="479" y="1897"/>
                  </a:lnTo>
                  <a:lnTo>
                    <a:pt x="491" y="1920"/>
                  </a:lnTo>
                  <a:lnTo>
                    <a:pt x="503" y="1944"/>
                  </a:lnTo>
                  <a:lnTo>
                    <a:pt x="515" y="1968"/>
                  </a:lnTo>
                  <a:lnTo>
                    <a:pt x="525" y="1991"/>
                  </a:lnTo>
                  <a:lnTo>
                    <a:pt x="535" y="2017"/>
                  </a:lnTo>
                  <a:lnTo>
                    <a:pt x="545" y="2046"/>
                  </a:lnTo>
                  <a:lnTo>
                    <a:pt x="552" y="2079"/>
                  </a:lnTo>
                  <a:lnTo>
                    <a:pt x="556" y="2117"/>
                  </a:lnTo>
                  <a:lnTo>
                    <a:pt x="558" y="2159"/>
                  </a:lnTo>
                  <a:lnTo>
                    <a:pt x="556" y="2203"/>
                  </a:lnTo>
                  <a:lnTo>
                    <a:pt x="552" y="2241"/>
                  </a:lnTo>
                  <a:lnTo>
                    <a:pt x="545" y="2274"/>
                  </a:lnTo>
                  <a:lnTo>
                    <a:pt x="535" y="2303"/>
                  </a:lnTo>
                  <a:lnTo>
                    <a:pt x="525" y="2329"/>
                  </a:lnTo>
                  <a:lnTo>
                    <a:pt x="515" y="2352"/>
                  </a:lnTo>
                  <a:lnTo>
                    <a:pt x="503" y="2376"/>
                  </a:lnTo>
                  <a:lnTo>
                    <a:pt x="491" y="2400"/>
                  </a:lnTo>
                  <a:lnTo>
                    <a:pt x="479" y="2423"/>
                  </a:lnTo>
                  <a:lnTo>
                    <a:pt x="469" y="2449"/>
                  </a:lnTo>
                  <a:lnTo>
                    <a:pt x="460" y="2478"/>
                  </a:lnTo>
                  <a:lnTo>
                    <a:pt x="453" y="2511"/>
                  </a:lnTo>
                  <a:lnTo>
                    <a:pt x="448" y="2549"/>
                  </a:lnTo>
                  <a:lnTo>
                    <a:pt x="447" y="2592"/>
                  </a:lnTo>
                  <a:lnTo>
                    <a:pt x="448" y="2635"/>
                  </a:lnTo>
                  <a:lnTo>
                    <a:pt x="453" y="2673"/>
                  </a:lnTo>
                  <a:lnTo>
                    <a:pt x="460" y="2706"/>
                  </a:lnTo>
                  <a:lnTo>
                    <a:pt x="469" y="2735"/>
                  </a:lnTo>
                  <a:lnTo>
                    <a:pt x="479" y="2761"/>
                  </a:lnTo>
                  <a:lnTo>
                    <a:pt x="491" y="2784"/>
                  </a:lnTo>
                  <a:lnTo>
                    <a:pt x="515" y="2832"/>
                  </a:lnTo>
                  <a:lnTo>
                    <a:pt x="525" y="2855"/>
                  </a:lnTo>
                  <a:lnTo>
                    <a:pt x="535" y="2881"/>
                  </a:lnTo>
                  <a:lnTo>
                    <a:pt x="545" y="2910"/>
                  </a:lnTo>
                  <a:lnTo>
                    <a:pt x="552" y="2943"/>
                  </a:lnTo>
                  <a:lnTo>
                    <a:pt x="556" y="2981"/>
                  </a:lnTo>
                  <a:lnTo>
                    <a:pt x="558" y="3024"/>
                  </a:lnTo>
                  <a:lnTo>
                    <a:pt x="556" y="3067"/>
                  </a:lnTo>
                  <a:lnTo>
                    <a:pt x="552" y="3105"/>
                  </a:lnTo>
                  <a:lnTo>
                    <a:pt x="545" y="3138"/>
                  </a:lnTo>
                  <a:lnTo>
                    <a:pt x="535" y="3167"/>
                  </a:lnTo>
                  <a:lnTo>
                    <a:pt x="525" y="3193"/>
                  </a:lnTo>
                  <a:lnTo>
                    <a:pt x="515" y="3216"/>
                  </a:lnTo>
                  <a:lnTo>
                    <a:pt x="503" y="3240"/>
                  </a:lnTo>
                  <a:lnTo>
                    <a:pt x="491" y="3264"/>
                  </a:lnTo>
                  <a:lnTo>
                    <a:pt x="479" y="3287"/>
                  </a:lnTo>
                  <a:lnTo>
                    <a:pt x="469" y="3313"/>
                  </a:lnTo>
                  <a:lnTo>
                    <a:pt x="460" y="3342"/>
                  </a:lnTo>
                  <a:lnTo>
                    <a:pt x="453" y="3375"/>
                  </a:lnTo>
                  <a:lnTo>
                    <a:pt x="448" y="3413"/>
                  </a:lnTo>
                  <a:lnTo>
                    <a:pt x="447" y="3456"/>
                  </a:lnTo>
                  <a:lnTo>
                    <a:pt x="448" y="3499"/>
                  </a:lnTo>
                  <a:lnTo>
                    <a:pt x="453" y="3537"/>
                  </a:lnTo>
                  <a:lnTo>
                    <a:pt x="460" y="3570"/>
                  </a:lnTo>
                  <a:lnTo>
                    <a:pt x="469" y="3599"/>
                  </a:lnTo>
                  <a:lnTo>
                    <a:pt x="479" y="3625"/>
                  </a:lnTo>
                  <a:lnTo>
                    <a:pt x="491" y="3648"/>
                  </a:lnTo>
                  <a:lnTo>
                    <a:pt x="503" y="3672"/>
                  </a:lnTo>
                  <a:lnTo>
                    <a:pt x="515" y="3696"/>
                  </a:lnTo>
                  <a:lnTo>
                    <a:pt x="525" y="3719"/>
                  </a:lnTo>
                  <a:lnTo>
                    <a:pt x="535" y="3745"/>
                  </a:lnTo>
                  <a:lnTo>
                    <a:pt x="545" y="3774"/>
                  </a:lnTo>
                  <a:lnTo>
                    <a:pt x="552" y="3807"/>
                  </a:lnTo>
                  <a:lnTo>
                    <a:pt x="556" y="3845"/>
                  </a:lnTo>
                  <a:lnTo>
                    <a:pt x="558" y="3888"/>
                  </a:lnTo>
                  <a:lnTo>
                    <a:pt x="556" y="3931"/>
                  </a:lnTo>
                  <a:lnTo>
                    <a:pt x="552" y="3969"/>
                  </a:lnTo>
                  <a:lnTo>
                    <a:pt x="545" y="4002"/>
                  </a:lnTo>
                  <a:lnTo>
                    <a:pt x="535" y="4031"/>
                  </a:lnTo>
                  <a:lnTo>
                    <a:pt x="525" y="4057"/>
                  </a:lnTo>
                  <a:lnTo>
                    <a:pt x="515" y="4080"/>
                  </a:lnTo>
                  <a:lnTo>
                    <a:pt x="503" y="4104"/>
                  </a:lnTo>
                  <a:lnTo>
                    <a:pt x="491" y="4128"/>
                  </a:lnTo>
                  <a:lnTo>
                    <a:pt x="479" y="4151"/>
                  </a:lnTo>
                  <a:lnTo>
                    <a:pt x="469" y="4177"/>
                  </a:lnTo>
                  <a:lnTo>
                    <a:pt x="460" y="4206"/>
                  </a:lnTo>
                  <a:lnTo>
                    <a:pt x="453" y="4239"/>
                  </a:lnTo>
                  <a:lnTo>
                    <a:pt x="448" y="4277"/>
                  </a:lnTo>
                  <a:lnTo>
                    <a:pt x="447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  <a:alpha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53993D9-25C6-D792-488E-F043415C75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2286001"/>
            <a:ext cx="10089112" cy="3909599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000" kern="1200" dirty="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  <a:hlinkClick r:id="rId2"/>
              </a:rPr>
              <a:t>https://github.com/AurelienNiebes/SEMI-BA3-GPS3-GPS-Tracker-ESP8266</a:t>
            </a:r>
            <a:endParaRPr lang="en-US" sz="2000" kern="1200" dirty="0">
              <a:solidFill>
                <a:schemeClr val="tx1">
                  <a:alpha val="60000"/>
                </a:schemeClr>
              </a:solidFill>
              <a:latin typeface="+mn-lt"/>
              <a:ea typeface="+mn-ea"/>
              <a:cs typeface="+mn-cs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FF0000">
                    <a:alpha val="60000"/>
                  </a:srgbClr>
                </a:solidFill>
              </a:rPr>
              <a:t>QR Code </a:t>
            </a:r>
            <a:endParaRPr lang="en-US" sz="2000" kern="1200" dirty="0">
              <a:solidFill>
                <a:srgbClr val="FF0000">
                  <a:alpha val="60000"/>
                </a:srgbClr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24223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9753F0C-B4EC-E222-6E2A-3FD1958190E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err="1"/>
              <a:t>Instructa</a:t>
            </a:r>
            <a:r>
              <a:rPr lang="fr-FR" dirty="0"/>
              <a:t>	</a:t>
            </a:r>
            <a:r>
              <a:rPr lang="fr-FR" dirty="0" err="1"/>
              <a:t>bles</a:t>
            </a:r>
            <a:endParaRPr lang="fr-FR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ACE9F90-9AC1-8FAA-C05E-37FE091E48B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>
                <a:hlinkClick r:id="rId2"/>
              </a:rPr>
              <a:t>https://www.instructables.com/search/?q=gps%20tracker&amp;projects=all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388376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65A099E-593D-F6A4-8EFE-593242510F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619412"/>
            <a:ext cx="10515600" cy="71329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000" dirty="0"/>
              <a:t>https://randomnerdtutorials.com/esp8266-pinout-reference-gpios/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5FFC6D9-3A2A-308C-BDD6-679F41B026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5037" y="365125"/>
            <a:ext cx="7781925" cy="516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5631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B27A265-A2F8-64B3-B02E-79CB3E6BF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>
                <a:hlinkClick r:id="rId2"/>
              </a:rPr>
              <a:t>plerup</a:t>
            </a:r>
            <a:r>
              <a:rPr lang="fr-FR" dirty="0"/>
              <a:t> / </a:t>
            </a:r>
            <a:r>
              <a:rPr lang="fr-FR" b="1" dirty="0" err="1">
                <a:hlinkClick r:id="rId3"/>
              </a:rPr>
              <a:t>espsoftwareserial</a:t>
            </a:r>
            <a:r>
              <a:rPr lang="fr-FR" b="1" dirty="0"/>
              <a:t> 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42D7F04-4318-AE33-FC23-5AA849FFCB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>
                <a:hlinkClick r:id="rId4"/>
              </a:rPr>
              <a:t>https://github.com/plerup/espsoftwareserial/</a:t>
            </a:r>
            <a:endParaRPr lang="fr-FR" dirty="0"/>
          </a:p>
          <a:p>
            <a:r>
              <a:rPr lang="fr-FR" dirty="0"/>
              <a:t>Pas utile finalement, on utilise plutôt </a:t>
            </a:r>
            <a:r>
              <a:rPr lang="fr-FR" dirty="0" err="1"/>
              <a:t>SoftwareSerial</a:t>
            </a:r>
            <a:r>
              <a:rPr lang="fr-FR" dirty="0"/>
              <a:t> inclue de base </a:t>
            </a:r>
            <a:r>
              <a:rPr lang="fr-FR"/>
              <a:t>dans Arduino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663470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18F29CE-2F13-D894-48BD-BEFE2DC7E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Test de l’assistant(08/02/23): branchements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2CCC779C-D845-5989-9B47-C7B4B898F2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0309" y="2231473"/>
            <a:ext cx="5763491" cy="3343275"/>
          </a:xfr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8853C035-07AD-7149-2393-76CE79FA1E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12" y="2231473"/>
            <a:ext cx="4469288" cy="3539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5932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28F8C77-DA96-A1A1-059E-6E7D2E412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Test de l’assistant(08/02/23): Output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08F19A4-5D36-A8C0-EC67-E69D4539F8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Output du programme « </a:t>
            </a:r>
            <a:r>
              <a:rPr lang="fr-FR" dirty="0" err="1"/>
              <a:t>GPS_Communication.ino</a:t>
            </a:r>
            <a:r>
              <a:rPr lang="fr-FR" dirty="0"/>
              <a:t> » </a:t>
            </a:r>
            <a:br>
              <a:rPr lang="fr-FR" dirty="0"/>
            </a:br>
            <a:r>
              <a:rPr lang="fr-FR" dirty="0"/>
              <a:t>Bibliothèque utilisée: https://github.com/mikalhart/TinyGPSPlus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45CD406D-88F7-EC32-C11C-BF954E24CD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043" y="2637321"/>
            <a:ext cx="5119482" cy="3539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3635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A46F71B-8B62-6DED-EDC9-65FA55500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8600"/>
            <a:ext cx="10515600" cy="1325563"/>
          </a:xfrm>
        </p:spPr>
        <p:txBody>
          <a:bodyPr/>
          <a:lstStyle/>
          <a:p>
            <a:r>
              <a:rPr lang="en-US" dirty="0" err="1"/>
              <a:t>TinyGPSplus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892AF7E-29F6-A563-4249-D4BBD35184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TinyGPS</a:t>
            </a:r>
            <a:r>
              <a:rPr lang="en-US" dirty="0"/>
              <a:t>++ is a new Arduino library for parsing NMEA data streams provided by GPS modules.</a:t>
            </a:r>
          </a:p>
          <a:p>
            <a:pPr marL="0" indent="0">
              <a:buNone/>
            </a:pPr>
            <a:r>
              <a:rPr lang="fr-FR" dirty="0">
                <a:hlinkClick r:id="rId2"/>
              </a:rPr>
              <a:t>https://github.com/mikalhart/TinyGPSPlus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177177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4BC1E36-AE13-32BC-18E6-EE70044697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TinyGPSplus</a:t>
            </a:r>
            <a:r>
              <a:rPr lang="fr-FR" dirty="0"/>
              <a:t>: Toutes les données </a:t>
            </a:r>
            <a:r>
              <a:rPr lang="fr-FR" dirty="0" err="1"/>
              <a:t>extractables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F4F42FF-596B-550B-F70A-95ACA60245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 fontScale="25000" lnSpcReduction="20000"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4800" b="1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Serial.println(gps.location.lat(), 6); // Latitude in degrees (double)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4800" b="1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Serial.println(gps.location.lng(), 6); // Longitude in degrees (double)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4800" b="0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Serial.print(gps.location.rawLat().negative ? "-" : "+");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4800" b="0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Serial.println(gps.location.rawLat().deg); // Raw latitude in whole degrees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4800" b="0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Serial.println(gps.location.rawLat().billionths);// ... and billionths (u16/u32)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4800" b="0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Serial.print(gps.location.rawLng().negative ? "-" : "+");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4800" b="0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Serial.println(gps.location.rawLng().deg); // Raw longitude in whole degrees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4800" b="0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Serial.println(gps.location.rawLng().billionths);// ... and billionths (u16/u32)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4800" b="0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Serial.println(gps.date.value()); // Raw date in DDMMYY format (u32)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4800" b="1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Serial.println(gps.date.year()); // Year (2000+) (u16)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4800" b="1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Serial.println(gps.date.month()); // Month (1-12) (u8)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4800" b="1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Serial.println(gps.date.day()); // Day (1-31) (u8)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4800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Serial.println(gps.time.value()); // Raw time in HHMMSSCC format (u32)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4800" b="1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Serial.println(gps.time.hour()); // Hour (0-23) (u8)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4800" b="1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Serial.println(gps.time.minute()); // Minute (0-59) (u8)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4800" b="1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Serial.println(gps.time.second()); // Second (0-59) (u8)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4800" b="0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Serial.println(gps.time.centisecond()); // 100ths of a second (0-99) (u8)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4800" b="0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Serial.println(gps.speed.value()); // Raw speed in 100ths of a knot (i32)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4800" b="0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Serial.println(gps.speed.knots()); // Speed in knots (double)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4800" b="0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Serial.println(gps.speed.mph()); // Speed in miles per hour (double)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4800" b="1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Serial.println(gps.speed.mps()); // Speed in meters per second (double)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4800" b="1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Serial.println(gps.speed.kmph()); // Speed in kilometers per hour (double)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4800" b="0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Serial.println(gps.course.value()); // Raw course in 100ths of a degree (i32)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4800" b="0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</a:t>
            </a:r>
            <a:r>
              <a:rPr kumimoji="0" lang="fr-FR" altLang="fr-FR" sz="4800" b="1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erial.println(gps.course.deg()); // Course in degrees (double)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4800" b="0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Serial.println(gps.altitude.value()); // Raw altitude in centimeters (i32)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4800" b="0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Serial.println(gps.altitude.meters()); // Altitude in meters (double)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4800" b="0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Serial.println(gps.altitude.miles()); // Altitude in miles (double)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4800" b="1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Serial.println(gps.altitude.kilometers()); // Altitude in kilometers (double)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4800" b="0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Serial.println(gps.altitude.feet()); // Altitude in feet (double)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4800" b="1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Serial.println(gps.satellites.value()); // Number of satellites in use (u32)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4800" b="1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Serial.println(gps.hdop.value()); // Horizontal Dim. of Precision (100ths-i32)</a:t>
            </a:r>
          </a:p>
          <a:p>
            <a:endParaRPr lang="fr-FR" noProof="1"/>
          </a:p>
        </p:txBody>
      </p:sp>
    </p:spTree>
    <p:extLst>
      <p:ext uri="{BB962C8B-B14F-4D97-AF65-F5344CB8AC3E}">
        <p14:creationId xmlns:p14="http://schemas.microsoft.com/office/powerpoint/2010/main" val="3313896012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1326</Words>
  <Application>Microsoft Office PowerPoint</Application>
  <PresentationFormat>Grand écran</PresentationFormat>
  <Paragraphs>109</Paragraphs>
  <Slides>23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23</vt:i4>
      </vt:variant>
    </vt:vector>
  </HeadingPairs>
  <TitlesOfParts>
    <vt:vector size="28" baseType="lpstr">
      <vt:lpstr>Arial</vt:lpstr>
      <vt:lpstr>Calibri</vt:lpstr>
      <vt:lpstr>Calibri Light</vt:lpstr>
      <vt:lpstr>Consolas</vt:lpstr>
      <vt:lpstr>Thème Office</vt:lpstr>
      <vt:lpstr>GPS Tracker: ESP 8266</vt:lpstr>
      <vt:lpstr>Feuille de route Projet</vt:lpstr>
      <vt:lpstr>Instructa bles</vt:lpstr>
      <vt:lpstr>Présentation PowerPoint</vt:lpstr>
      <vt:lpstr>plerup / espsoftwareserial </vt:lpstr>
      <vt:lpstr>Test de l’assistant(08/02/23): branchements</vt:lpstr>
      <vt:lpstr>Test de l’assistant(08/02/23): Output</vt:lpstr>
      <vt:lpstr>TinyGPSplus</vt:lpstr>
      <vt:lpstr>TinyGPSplus: Toutes les données extractables</vt:lpstr>
      <vt:lpstr>Fritzing</vt:lpstr>
      <vt:lpstr>Photos branchements</vt:lpstr>
      <vt:lpstr>Test 10/02</vt:lpstr>
      <vt:lpstr>Serveur Web + lien Google Maps</vt:lpstr>
      <vt:lpstr>Serveur Web + lien Google Maps</vt:lpstr>
      <vt:lpstr>Sauvegarder les données sur carte SD</vt:lpstr>
      <vt:lpstr>Lire le fichier sur un ordinateur</vt:lpstr>
      <vt:lpstr>Données brutes du GPS</vt:lpstr>
      <vt:lpstr>Affichage OLED</vt:lpstr>
      <vt:lpstr>Affichage LCD</vt:lpstr>
      <vt:lpstr>Idées de nouvelles étapes</vt:lpstr>
      <vt:lpstr>Tutoriels</vt:lpstr>
      <vt:lpstr>Finalités possibles</vt:lpstr>
      <vt:lpstr>Répertoire Git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Axelle Lambaere;Aurélien Niebes</dc:creator>
  <cp:lastModifiedBy>Aurélien NIEBES</cp:lastModifiedBy>
  <cp:revision>26</cp:revision>
  <dcterms:created xsi:type="dcterms:W3CDTF">2023-02-07T11:39:05Z</dcterms:created>
  <dcterms:modified xsi:type="dcterms:W3CDTF">2023-03-07T09:32:41Z</dcterms:modified>
</cp:coreProperties>
</file>